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264" r:id="rId4"/>
    <p:sldId id="265" r:id="rId5"/>
    <p:sldId id="260" r:id="rId6"/>
    <p:sldId id="266" r:id="rId7"/>
    <p:sldId id="267" r:id="rId8"/>
    <p:sldId id="261" r:id="rId9"/>
    <p:sldId id="269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C9DF"/>
    <a:srgbClr val="D87E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94660"/>
  </p:normalViewPr>
  <p:slideViewPr>
    <p:cSldViewPr snapToGrid="0">
      <p:cViewPr varScale="1">
        <p:scale>
          <a:sx n="69" d="100"/>
          <a:sy n="69" d="100"/>
        </p:scale>
        <p:origin x="1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0225A-9DDC-4B46-8E88-9D5A564367DC}" type="datetimeFigureOut">
              <a:rPr lang="en-AU" smtClean="0"/>
              <a:t>14/05/2017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C6FB-8483-40D5-A232-1421DE5CF8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162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Share with students what they are learning or will be able to do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Why the lesson is important</a:t>
            </a:r>
            <a:r>
              <a:rPr lang="en-AU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62E57-5D8C-CE44-A5F7-DA463BC86E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79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 students the opportunity to practise with teacher guidance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Provide immediate and specific feedback with knowledge of results</a:t>
            </a:r>
            <a:r>
              <a:rPr lang="en-AU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62E57-5D8C-CE44-A5F7-DA463BC86E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6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 students the opportunity to practise with teacher guidance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Provide immediate and specific feedback with knowledge of results</a:t>
            </a:r>
            <a:r>
              <a:rPr lang="en-AU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62E57-5D8C-CE44-A5F7-DA463BC86E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63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900B-8B08-49B9-B913-92C3B034922C}" type="datetimeFigureOut">
              <a:rPr lang="en-AU" smtClean="0"/>
              <a:t>14/05/2017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87312-08E3-4CE5-8E27-4674BD74CD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4159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900B-8B08-49B9-B913-92C3B034922C}" type="datetimeFigureOut">
              <a:rPr lang="en-AU" smtClean="0"/>
              <a:t>14/05/2017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87312-08E3-4CE5-8E27-4674BD74CD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000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900B-8B08-49B9-B913-92C3B034922C}" type="datetimeFigureOut">
              <a:rPr lang="en-AU" smtClean="0"/>
              <a:t>14/05/2017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87312-08E3-4CE5-8E27-4674BD74CD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04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900B-8B08-49B9-B913-92C3B034922C}" type="datetimeFigureOut">
              <a:rPr lang="en-AU" smtClean="0"/>
              <a:t>14/05/2017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87312-08E3-4CE5-8E27-4674BD74CD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5506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900B-8B08-49B9-B913-92C3B034922C}" type="datetimeFigureOut">
              <a:rPr lang="en-AU" smtClean="0"/>
              <a:t>14/05/2017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87312-08E3-4CE5-8E27-4674BD74CD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4849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900B-8B08-49B9-B913-92C3B034922C}" type="datetimeFigureOut">
              <a:rPr lang="en-AU" smtClean="0"/>
              <a:t>14/05/2017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87312-08E3-4CE5-8E27-4674BD74CD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194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900B-8B08-49B9-B913-92C3B034922C}" type="datetimeFigureOut">
              <a:rPr lang="en-AU" smtClean="0"/>
              <a:t>14/05/2017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87312-08E3-4CE5-8E27-4674BD74CD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3579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900B-8B08-49B9-B913-92C3B034922C}" type="datetimeFigureOut">
              <a:rPr lang="en-AU" smtClean="0"/>
              <a:t>14/05/2017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87312-08E3-4CE5-8E27-4674BD74CD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8764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900B-8B08-49B9-B913-92C3B034922C}" type="datetimeFigureOut">
              <a:rPr lang="en-AU" smtClean="0"/>
              <a:t>14/05/2017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87312-08E3-4CE5-8E27-4674BD74CD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171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900B-8B08-49B9-B913-92C3B034922C}" type="datetimeFigureOut">
              <a:rPr lang="en-AU" smtClean="0"/>
              <a:t>14/05/2017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87312-08E3-4CE5-8E27-4674BD74CD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011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900B-8B08-49B9-B913-92C3B034922C}" type="datetimeFigureOut">
              <a:rPr lang="en-AU" smtClean="0"/>
              <a:t>14/05/2017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87312-08E3-4CE5-8E27-4674BD74CD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0308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B900B-8B08-49B9-B913-92C3B034922C}" type="datetimeFigureOut">
              <a:rPr lang="en-AU" smtClean="0"/>
              <a:t>14/05/2017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87312-08E3-4CE5-8E27-4674BD74CD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31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034487"/>
          </a:xfrm>
        </p:spPr>
        <p:txBody>
          <a:bodyPr>
            <a:noAutofit/>
          </a:bodyPr>
          <a:lstStyle/>
          <a:p>
            <a:r>
              <a:rPr lang="en-US" sz="3600" b="1" dirty="0"/>
              <a:t>Year</a:t>
            </a:r>
            <a:r>
              <a:rPr lang="en-US" sz="3600" dirty="0"/>
              <a:t> 7</a:t>
            </a:r>
          </a:p>
          <a:p>
            <a:r>
              <a:rPr lang="en-US" sz="3600" dirty="0"/>
              <a:t>Week 4</a:t>
            </a:r>
          </a:p>
          <a:p>
            <a:r>
              <a:rPr lang="en-US" sz="3600" dirty="0"/>
              <a:t>Lesson 2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619535" y="521862"/>
            <a:ext cx="9144000" cy="2387600"/>
          </a:xfrm>
        </p:spPr>
        <p:txBody>
          <a:bodyPr>
            <a:normAutofit/>
          </a:bodyPr>
          <a:lstStyle/>
          <a:p>
            <a:r>
              <a:rPr lang="en-AU" sz="7200" dirty="0">
                <a:solidFill>
                  <a:srgbClr val="FF0000"/>
                </a:solidFill>
                <a:latin typeface="AngryBirds" pitchFamily="2" charset="0"/>
              </a:rPr>
              <a:t>Equivalent Fractions</a:t>
            </a:r>
          </a:p>
        </p:txBody>
      </p:sp>
    </p:spTree>
    <p:extLst>
      <p:ext uri="{BB962C8B-B14F-4D97-AF65-F5344CB8AC3E}">
        <p14:creationId xmlns:p14="http://schemas.microsoft.com/office/powerpoint/2010/main" val="1296339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069" y="206725"/>
            <a:ext cx="11832609" cy="707886"/>
          </a:xfrm>
          <a:prstGeom prst="rect">
            <a:avLst/>
          </a:prstGeom>
          <a:solidFill>
            <a:srgbClr val="FDEADA"/>
          </a:solidFill>
          <a:ln w="38100" cmpd="sng">
            <a:solidFill>
              <a:srgbClr val="E46C0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halkboard"/>
                <a:cs typeface="Chalkboard"/>
              </a:rPr>
              <a:t>Task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239" t="40189" r="67170" b="33325"/>
          <a:stretch/>
        </p:blipFill>
        <p:spPr>
          <a:xfrm>
            <a:off x="191068" y="1652544"/>
            <a:ext cx="3082219" cy="24688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1068" y="991190"/>
            <a:ext cx="6010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Which fraction is larger?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0653" t="57680" r="67509" b="18438"/>
          <a:stretch/>
        </p:blipFill>
        <p:spPr>
          <a:xfrm>
            <a:off x="191068" y="4757530"/>
            <a:ext cx="3082219" cy="18950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068" y="4172754"/>
            <a:ext cx="8885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Put the following fractions in order from smallest to largest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1052" y="991190"/>
            <a:ext cx="60109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Use your fraction wall to complete the following: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594" y="2132407"/>
            <a:ext cx="8311406" cy="8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74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716" y="206725"/>
            <a:ext cx="11778017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halkboard"/>
                <a:cs typeface="Chalkboard"/>
              </a:rPr>
              <a:t>Summary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6178" y="2009546"/>
            <a:ext cx="102550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/>
              <a:t>Fill in your summary in your Interactive Notebook</a:t>
            </a:r>
          </a:p>
          <a:p>
            <a:pPr algn="ctr"/>
            <a:endParaRPr lang="en-AU" sz="3200" dirty="0"/>
          </a:p>
          <a:p>
            <a:pPr algn="ctr"/>
            <a:r>
              <a:rPr lang="en-AU" sz="3200" dirty="0"/>
              <a:t>Complete the Exit Ticket and give to me at the door when you leave</a:t>
            </a:r>
          </a:p>
        </p:txBody>
      </p:sp>
    </p:spTree>
    <p:extLst>
      <p:ext uri="{BB962C8B-B14F-4D97-AF65-F5344CB8AC3E}">
        <p14:creationId xmlns:p14="http://schemas.microsoft.com/office/powerpoint/2010/main" val="658307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012" y="206725"/>
            <a:ext cx="11655188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 cmpd="sng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halkboard"/>
                <a:cs typeface="Chalkboard"/>
              </a:rPr>
              <a:t>Last Lesson Recap</a:t>
            </a:r>
          </a:p>
        </p:txBody>
      </p:sp>
    </p:spTree>
    <p:extLst>
      <p:ext uri="{BB962C8B-B14F-4D97-AF65-F5344CB8AC3E}">
        <p14:creationId xmlns:p14="http://schemas.microsoft.com/office/powerpoint/2010/main" val="1206172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070" y="206725"/>
            <a:ext cx="11791664" cy="707886"/>
          </a:xfrm>
          <a:prstGeom prst="rect">
            <a:avLst/>
          </a:prstGeom>
          <a:solidFill>
            <a:srgbClr val="EFC9DF"/>
          </a:solidFill>
          <a:ln w="38100" cmpd="sng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halkboard"/>
                <a:cs typeface="Chalkboard"/>
              </a:rPr>
              <a:t>Lesson Objective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30907" y="1492624"/>
            <a:ext cx="85119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By the end of the lesson I will:</a:t>
            </a:r>
          </a:p>
          <a:p>
            <a:endParaRPr lang="en-AU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600" dirty="0"/>
              <a:t>Know how to put fractions in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600" dirty="0"/>
              <a:t>Know what a fraction wall is </a:t>
            </a:r>
          </a:p>
        </p:txBody>
      </p:sp>
    </p:spTree>
    <p:extLst>
      <p:ext uri="{BB962C8B-B14F-4D97-AF65-F5344CB8AC3E}">
        <p14:creationId xmlns:p14="http://schemas.microsoft.com/office/powerpoint/2010/main" val="2246857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686" b="14203"/>
          <a:stretch/>
        </p:blipFill>
        <p:spPr>
          <a:xfrm>
            <a:off x="0" y="0"/>
            <a:ext cx="6791942" cy="69230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67000" y="815614"/>
            <a:ext cx="551416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/>
              <a:t>Take your fraction wall and fill it in</a:t>
            </a:r>
          </a:p>
          <a:p>
            <a:endParaRPr lang="en-AU" sz="4400" dirty="0"/>
          </a:p>
          <a:p>
            <a:r>
              <a:rPr lang="en-AU" sz="4400" dirty="0"/>
              <a:t>Add some colour to it like this one</a:t>
            </a:r>
          </a:p>
          <a:p>
            <a:endParaRPr lang="en-AU" sz="4400" dirty="0"/>
          </a:p>
          <a:p>
            <a:r>
              <a:rPr lang="en-AU" sz="4400" dirty="0"/>
              <a:t>Glue in your book</a:t>
            </a:r>
          </a:p>
        </p:txBody>
      </p:sp>
    </p:spTree>
    <p:extLst>
      <p:ext uri="{BB962C8B-B14F-4D97-AF65-F5344CB8AC3E}">
        <p14:creationId xmlns:p14="http://schemas.microsoft.com/office/powerpoint/2010/main" val="3188758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  <a14:imgEffect>
                      <a14:saturation sat="125000"/>
                    </a14:imgEffect>
                    <a14:imgEffect>
                      <a14:brightnessContrast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10907" y="3137374"/>
            <a:ext cx="5410000" cy="3600109"/>
          </a:xfrm>
          <a:prstGeom prst="rect">
            <a:avLst/>
          </a:prstGeom>
        </p:spPr>
      </p:pic>
      <p:cxnSp>
        <p:nvCxnSpPr>
          <p:cNvPr id="4" name="Straight Connector 3"/>
          <p:cNvCxnSpPr>
            <a:cxnSpLocks/>
          </p:cNvCxnSpPr>
          <p:nvPr/>
        </p:nvCxnSpPr>
        <p:spPr>
          <a:xfrm>
            <a:off x="0" y="553404"/>
            <a:ext cx="12192000" cy="0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/>
          </p:cNvCxnSpPr>
          <p:nvPr/>
        </p:nvCxnSpPr>
        <p:spPr>
          <a:xfrm>
            <a:off x="0" y="1060559"/>
            <a:ext cx="12192000" cy="0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24531"/>
            <a:ext cx="5166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latin typeface="Chalkboard"/>
                <a:cs typeface="Chalkboard"/>
              </a:rPr>
              <a:t>24</a:t>
            </a:r>
          </a:p>
          <a:p>
            <a:r>
              <a:rPr lang="en-AU" sz="1100" dirty="0">
                <a:latin typeface="Chalkboard"/>
                <a:cs typeface="Chalkboard"/>
              </a:rPr>
              <a:t>7</a:t>
            </a:r>
          </a:p>
          <a:p>
            <a:r>
              <a:rPr lang="en-AU" sz="1100" dirty="0">
                <a:latin typeface="Chalkboard"/>
                <a:cs typeface="Chalkboard"/>
              </a:rPr>
              <a:t>30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2394461" y="1045417"/>
            <a:ext cx="0" cy="5797441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747413" y="80378"/>
            <a:ext cx="83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halkboard"/>
                <a:cs typeface="Chalkboard"/>
              </a:rPr>
              <a:t>Date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6216" y="583752"/>
            <a:ext cx="864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EQ – What is an equivalent fraction?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6607" y="29706"/>
            <a:ext cx="215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Topic: Fractions</a:t>
            </a:r>
            <a:endParaRPr lang="en-AU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5937" y="1567714"/>
            <a:ext cx="1882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What is a fraction wall?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67775" y="3229268"/>
            <a:ext cx="50059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1/2</a:t>
            </a:r>
          </a:p>
          <a:p>
            <a:r>
              <a:rPr lang="en-AU" sz="5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3/4</a:t>
            </a:r>
          </a:p>
          <a:p>
            <a:r>
              <a:rPr lang="en-AU" sz="5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	5/6</a:t>
            </a:r>
          </a:p>
          <a:p>
            <a:r>
              <a:rPr lang="en-AU" sz="5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	8/10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74890" y="1766693"/>
            <a:ext cx="64398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Fraction walls are useful for comparing fractions</a:t>
            </a:r>
          </a:p>
        </p:txBody>
      </p:sp>
    </p:spTree>
    <p:extLst>
      <p:ext uri="{BB962C8B-B14F-4D97-AF65-F5344CB8AC3E}">
        <p14:creationId xmlns:p14="http://schemas.microsoft.com/office/powerpoint/2010/main" val="3235358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/>
        </p:nvCxnSpPr>
        <p:spPr>
          <a:xfrm>
            <a:off x="0" y="553404"/>
            <a:ext cx="12192000" cy="0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/>
          </p:cNvCxnSpPr>
          <p:nvPr/>
        </p:nvCxnSpPr>
        <p:spPr>
          <a:xfrm>
            <a:off x="0" y="1060559"/>
            <a:ext cx="12192000" cy="0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24531"/>
            <a:ext cx="5166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latin typeface="Chalkboard"/>
                <a:cs typeface="Chalkboard"/>
              </a:rPr>
              <a:t>24</a:t>
            </a:r>
          </a:p>
          <a:p>
            <a:r>
              <a:rPr lang="en-AU" sz="1100" dirty="0">
                <a:latin typeface="Chalkboard"/>
                <a:cs typeface="Chalkboard"/>
              </a:rPr>
              <a:t>7</a:t>
            </a:r>
          </a:p>
          <a:p>
            <a:r>
              <a:rPr lang="en-AU" sz="1100" dirty="0">
                <a:latin typeface="Chalkboard"/>
                <a:cs typeface="Chalkboard"/>
              </a:rPr>
              <a:t>30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2394461" y="1045417"/>
            <a:ext cx="0" cy="5797441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747413" y="80378"/>
            <a:ext cx="83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halkboard"/>
                <a:cs typeface="Chalkboard"/>
              </a:rPr>
              <a:t>Date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6216" y="583752"/>
            <a:ext cx="864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EQ – What is an equivalent fraction?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6607" y="29706"/>
            <a:ext cx="215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Topic: Fractions</a:t>
            </a:r>
            <a:endParaRPr lang="en-AU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1826" y="1275326"/>
            <a:ext cx="1882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What is a fraction wall?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6093" y="1275326"/>
            <a:ext cx="64398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Fraction walls are useful for comparing fractions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1504" y="3543846"/>
            <a:ext cx="2083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What is a equivalent fraction?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876093" y="3599739"/>
                <a:ext cx="6439814" cy="2948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3200" dirty="0"/>
                  <a:t>Fractions that have the same value, but they look different.</a:t>
                </a:r>
              </a:p>
              <a:p>
                <a:endParaRPr lang="en-AU" sz="3200" dirty="0"/>
              </a:p>
              <a:p>
                <a:r>
                  <a:rPr lang="en-AU" sz="3200" dirty="0"/>
                  <a:t>Example: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AU" sz="40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AU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4000" i="1">
                        <a:latin typeface="Cambria Math" panose="02040503050406030204" pitchFamily="18" charset="0"/>
                      </a:rPr>
                      <m:t>=   </m:t>
                    </m:r>
                    <m:f>
                      <m:fPr>
                        <m:ctrlPr>
                          <a:rPr lang="en-AU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4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sz="4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AU" sz="4000" dirty="0"/>
              </a:p>
              <a:p>
                <a:endParaRPr lang="en-AU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093" y="3599739"/>
                <a:ext cx="6439814" cy="2948308"/>
              </a:xfrm>
              <a:prstGeom prst="rect">
                <a:avLst/>
              </a:prstGeom>
              <a:blipFill>
                <a:blip r:embed="rId2"/>
                <a:stretch>
                  <a:fillRect l="-2462" t="-269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27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quivalent Fractions using a Fraction W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938" y="185979"/>
            <a:ext cx="11956639" cy="618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2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365" y="206725"/>
            <a:ext cx="1173707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halkboard"/>
                <a:cs typeface="Chalkboard"/>
              </a:rPr>
              <a:t>Examples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18365" y="1152939"/>
                <a:ext cx="11737074" cy="4596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3200" dirty="0"/>
                  <a:t>Using your fraction wall, find the equivalent fractions:</a:t>
                </a:r>
              </a:p>
              <a:p>
                <a:endParaRPr lang="en-AU" sz="1200" dirty="0"/>
              </a:p>
              <a:p>
                <a:pPr marL="514350" indent="-514350">
                  <a:spcAft>
                    <a:spcPts val="1800"/>
                  </a:spcAft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AU" sz="4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AU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AU" sz="4800" i="1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AU" sz="4800" dirty="0"/>
                  <a:t> </a:t>
                </a:r>
              </a:p>
              <a:p>
                <a:pPr marL="514350" indent="-514350">
                  <a:spcAft>
                    <a:spcPts val="1800"/>
                  </a:spcAft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AU" sz="4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AU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48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AU" sz="4800" i="1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AU" sz="4800" dirty="0"/>
                  <a:t> </a:t>
                </a:r>
              </a:p>
              <a:p>
                <a:pPr marL="514350" indent="-514350">
                  <a:spcAft>
                    <a:spcPts val="1800"/>
                  </a:spcAft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AU" sz="4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AU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48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sz="4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AU" sz="4800" i="1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endParaRPr lang="en-AU" sz="48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65" y="1152939"/>
                <a:ext cx="11737074" cy="4596195"/>
              </a:xfrm>
              <a:prstGeom prst="rect">
                <a:avLst/>
              </a:prstGeom>
              <a:blipFill>
                <a:blip r:embed="rId3"/>
                <a:stretch>
                  <a:fillRect l="-1351" t="-17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454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/>
        </p:nvCxnSpPr>
        <p:spPr>
          <a:xfrm>
            <a:off x="0" y="553404"/>
            <a:ext cx="12192000" cy="0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/>
          </p:cNvCxnSpPr>
          <p:nvPr/>
        </p:nvCxnSpPr>
        <p:spPr>
          <a:xfrm>
            <a:off x="0" y="1060559"/>
            <a:ext cx="12192000" cy="0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24531"/>
            <a:ext cx="5166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latin typeface="Chalkboard"/>
                <a:cs typeface="Chalkboard"/>
              </a:rPr>
              <a:t>24</a:t>
            </a:r>
          </a:p>
          <a:p>
            <a:r>
              <a:rPr lang="en-AU" sz="1100" dirty="0">
                <a:latin typeface="Chalkboard"/>
                <a:cs typeface="Chalkboard"/>
              </a:rPr>
              <a:t>7</a:t>
            </a:r>
          </a:p>
          <a:p>
            <a:r>
              <a:rPr lang="en-AU" sz="1100" dirty="0">
                <a:latin typeface="Chalkboard"/>
                <a:cs typeface="Chalkboard"/>
              </a:rPr>
              <a:t>30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2394461" y="1045417"/>
            <a:ext cx="0" cy="5797441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747413" y="80378"/>
            <a:ext cx="83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halkboard"/>
                <a:cs typeface="Chalkboard"/>
              </a:rPr>
              <a:t>Date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6216" y="583752"/>
            <a:ext cx="864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EQ – What is an equivalent fraction?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6607" y="29706"/>
            <a:ext cx="215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Topic: Fractions</a:t>
            </a:r>
            <a:endParaRPr lang="en-AU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1826" y="1275326"/>
            <a:ext cx="1882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Which fraction is larger?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6093" y="1275326"/>
            <a:ext cx="64398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By using the fraction wall we can find out if a fraction is smaller or larger than other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048372" y="3216100"/>
                <a:ext cx="6439814" cy="2229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3200" dirty="0"/>
                  <a:t>Which fraction is larger?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AU" sz="4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AU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4000" i="1">
                          <a:latin typeface="Cambria Math" panose="02040503050406030204" pitchFamily="18" charset="0"/>
                        </a:rPr>
                        <m:t>=   </m:t>
                      </m:r>
                      <m:f>
                        <m:fPr>
                          <m:ctrlPr>
                            <a:rPr lang="en-AU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AU" sz="4000" dirty="0"/>
              </a:p>
              <a:p>
                <a:endParaRPr lang="en-AU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372" y="3216100"/>
                <a:ext cx="6439814" cy="2229713"/>
              </a:xfrm>
              <a:prstGeom prst="rect">
                <a:avLst/>
              </a:prstGeom>
              <a:blipFill>
                <a:blip r:embed="rId2"/>
                <a:stretch>
                  <a:fillRect l="-2367" t="-35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834" t="56158" r="82879" b="33889"/>
          <a:stretch/>
        </p:blipFill>
        <p:spPr>
          <a:xfrm>
            <a:off x="9490538" y="4286521"/>
            <a:ext cx="1760867" cy="13450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7359"/>
          <a:stretch/>
        </p:blipFill>
        <p:spPr>
          <a:xfrm>
            <a:off x="9114589" y="2708945"/>
            <a:ext cx="2335290" cy="107042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960863" y="3603812"/>
            <a:ext cx="996183" cy="1650774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329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313</Words>
  <Application>Microsoft Office PowerPoint</Application>
  <PresentationFormat>Widescreen</PresentationFormat>
  <Paragraphs>72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AngryBirds</vt:lpstr>
      <vt:lpstr>Arial</vt:lpstr>
      <vt:lpstr>Calibri</vt:lpstr>
      <vt:lpstr>Calibri Light</vt:lpstr>
      <vt:lpstr>Cambria Math</vt:lpstr>
      <vt:lpstr>Chalkboard</vt:lpstr>
      <vt:lpstr>Office Theme</vt:lpstr>
      <vt:lpstr>Equivalent Fractions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</dc:title>
  <dc:creator>Nine Labuschagne</dc:creator>
  <cp:lastModifiedBy>Nine Labuschagne</cp:lastModifiedBy>
  <cp:revision>18</cp:revision>
  <dcterms:created xsi:type="dcterms:W3CDTF">2017-04-19T07:04:37Z</dcterms:created>
  <dcterms:modified xsi:type="dcterms:W3CDTF">2017-05-14T10:20:47Z</dcterms:modified>
</cp:coreProperties>
</file>